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57" r:id="rId5"/>
    <p:sldId id="262" r:id="rId6"/>
    <p:sldId id="259" r:id="rId7"/>
    <p:sldId id="260" r:id="rId8"/>
    <p:sldId id="258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78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6" pos="7401" userDrawn="1">
          <p15:clr>
            <a:srgbClr val="A4A3A4"/>
          </p15:clr>
        </p15:guide>
        <p15:guide id="7" pos="279" userDrawn="1">
          <p15:clr>
            <a:srgbClr val="A4A3A4"/>
          </p15:clr>
        </p15:guide>
        <p15:guide id="8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7AB9"/>
    <a:srgbClr val="50398D"/>
    <a:srgbClr val="FA8300"/>
    <a:srgbClr val="FF9933"/>
    <a:srgbClr val="3CAFCC"/>
    <a:srgbClr val="70398C"/>
    <a:srgbClr val="F07D00"/>
    <a:srgbClr val="665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466" y="1860"/>
      </p:cViewPr>
      <p:guideLst>
        <p:guide orient="horz" pos="2137"/>
        <p:guide pos="3840"/>
        <p:guide orient="horz" pos="278"/>
        <p:guide orient="horz" pos="4065"/>
        <p:guide pos="7401"/>
        <p:guide pos="279"/>
        <p:guide orient="horz" pos="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4978-2293-4FAD-B90E-0D068FAB2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975A9B-FFED-45CE-BC0C-DE831FA32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3910C1-D3BA-4B20-8F1E-3DCB2C2F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F67AA1-8A14-4D8C-806A-F646AFF34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9F2F47-76C4-48AF-90BB-EAC85DF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50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67824-66E0-40DD-A5DA-BCBA5CB7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E3AF91-4C45-4C22-B039-A55768E50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EC7EE6-C506-4991-9CED-229309D1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71F0E2-962A-44EE-9C49-81D812CE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146D72-0A70-4E5E-9916-E42C241C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02609AA-615C-4FD4-BE8E-1538128EA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5E1691-3B35-4345-9A69-FFE581443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B8073C-6A89-4A53-BB30-C3191808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EFEE1B-DEF2-49B1-8F5D-E0C65478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1809A3-CE7F-4F57-9022-EB0EB20F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82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3A6C8-5D05-45EB-9E4D-EE85FE24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930B27-878F-4789-9C46-5A1A75F90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328EC-D030-40A0-9CF3-8243EFD8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BA84C1-3EF9-4D2F-B973-C3CCDDCF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F6E723-D4F8-4A02-9CC4-F4E14D27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24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BEA1B-4FCB-4D62-9DE5-7C581BA6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BB420E-1BFE-4FBD-97F8-3AEED0B26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08C307-B5A4-4623-9F29-07FA36ECF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38303A-775A-421E-95FE-8002D5AC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E9FEB7-2977-48C3-939F-D4FD87E7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77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4AF7E-E118-4EB3-BBBB-B77B00B7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BB73F-D6FD-4135-AE26-770347625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3A01E8-C9F7-475F-AD3D-3D1B5BEE2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35466E-B520-41DF-89FC-44D5DD990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629284-72A4-4A17-AA42-D12DA48D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37BCCF-4C52-481F-B922-FDD4F39C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355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59964-0C14-4712-BAED-490C4BDD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E04DC0-C0AB-4E97-A02D-1BDC9BF8F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FD369E-1FEB-4739-8928-A34EE68D6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3B525B1-8D36-468C-976D-4FF2D0C48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FE70C0-3725-454E-861A-0F0ADB70A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D4F0F3-6B54-42FB-938C-8BC15067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0B6568-F5C4-498C-A273-EB4754E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F74782-364D-4C44-8DE2-C011A9ED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36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FB15A-017C-4FC3-B379-D945733E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7DB7413-6C0E-433F-9AA3-FF071AE1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75393F-1F3F-4672-8189-AE46553A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AC2343-7A63-41AB-BAA1-8979771E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30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070BE1-B269-494E-9BC6-5BA5D7A8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C8F9C4-E7E7-4B5D-B723-70C940ACE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BBDC1D-9753-4360-9D46-383D3AA8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345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5AA16-2B32-4962-835C-716308F7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16F70A-100A-43E7-A6A9-738684FF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8FC062-472B-4885-A129-0FD621A0B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B4EF7A-6A95-4CBF-8EC6-CC517233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E34750-5C8D-4A8E-8EBB-D5D82096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047BF4-6613-4E0E-8A4C-9AA548E6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3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4E573-3938-4B48-8EC9-F0CFE8EC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F01E11-2E3F-49A3-9BA3-643B10F11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7300" y="123904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02639A-BD39-4157-B706-9E1294416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A3772B-0185-46BE-B782-D6DA4F22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649032-88AD-414C-83F6-14C71D0F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A20453-6A0B-42A6-8E10-1E757EF7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9E512-973D-4C48-AA2A-203669C7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42DB04-8872-4450-884A-8E97E52DC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130305-38DF-40A6-8BD3-15E3E3BBA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5011E-D7BF-4E0F-A10A-3D717A85D33A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6AA34C-684B-4299-B84B-EB59875B5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12F1C-4F10-46A4-AE87-4CFDA5BDB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31592-F173-4393-B399-E4B184859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65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мультфильм, све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5D1350C-ABF5-F40D-D16A-C6A827C62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3" b="102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55BE6-4DC2-4795-9AC7-0415473FD28C}"/>
              </a:ext>
            </a:extLst>
          </p:cNvPr>
          <p:cNvSpPr txBox="1"/>
          <p:nvPr/>
        </p:nvSpPr>
        <p:spPr>
          <a:xfrm>
            <a:off x="400709" y="2624761"/>
            <a:ext cx="66822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ЗАГОЛОВОК</a:t>
            </a:r>
            <a:endParaRPr lang="ru-RU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DFE4DC1-769A-2353-1C84-D849EA8FD9B8}"/>
              </a:ext>
            </a:extLst>
          </p:cNvPr>
          <p:cNvGrpSpPr/>
          <p:nvPr/>
        </p:nvGrpSpPr>
        <p:grpSpPr>
          <a:xfrm>
            <a:off x="400709" y="441843"/>
            <a:ext cx="2872159" cy="775012"/>
            <a:chOff x="400709" y="441843"/>
            <a:chExt cx="1983801" cy="535301"/>
          </a:xfrm>
        </p:grpSpPr>
        <p:pic>
          <p:nvPicPr>
            <p:cNvPr id="5" name="Google Shape;190;p25" title="Лого-утка.png">
              <a:extLst>
                <a:ext uri="{FF2B5EF4-FFF2-40B4-BE49-F238E27FC236}">
                  <a16:creationId xmlns:a16="http://schemas.microsoft.com/office/drawing/2014/main" id="{4459CD4B-BF59-5371-EE70-95AF9D4DF596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0709" y="441843"/>
              <a:ext cx="507172" cy="535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91;p25">
              <a:extLst>
                <a:ext uri="{FF2B5EF4-FFF2-40B4-BE49-F238E27FC236}">
                  <a16:creationId xmlns:a16="http://schemas.microsoft.com/office/drawing/2014/main" id="{4122BED5-B7BF-F606-3A25-6993C3C3B26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3336"/>
            <a:stretch/>
          </p:blipFill>
          <p:spPr>
            <a:xfrm>
              <a:off x="917360" y="460230"/>
              <a:ext cx="1467150" cy="498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oogle Shape;635;p92">
            <a:extLst>
              <a:ext uri="{FF2B5EF4-FFF2-40B4-BE49-F238E27FC236}">
                <a16:creationId xmlns:a16="http://schemas.microsoft.com/office/drawing/2014/main" id="{C93721D0-8A41-FB08-EBD4-6D2CA5DF0EEC}"/>
              </a:ext>
            </a:extLst>
          </p:cNvPr>
          <p:cNvGrpSpPr/>
          <p:nvPr/>
        </p:nvGrpSpPr>
        <p:grpSpPr>
          <a:xfrm>
            <a:off x="3832199" y="468464"/>
            <a:ext cx="2008808" cy="721767"/>
            <a:chOff x="308750" y="1227550"/>
            <a:chExt cx="1433931" cy="515213"/>
          </a:xfrm>
        </p:grpSpPr>
        <p:pic>
          <p:nvPicPr>
            <p:cNvPr id="9" name="Google Shape;636;p92">
              <a:extLst>
                <a:ext uri="{FF2B5EF4-FFF2-40B4-BE49-F238E27FC236}">
                  <a16:creationId xmlns:a16="http://schemas.microsoft.com/office/drawing/2014/main" id="{882CCA2C-6A81-397D-41F8-82107F65C9B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8750" y="1227550"/>
              <a:ext cx="1433931" cy="515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637;p92">
              <a:extLst>
                <a:ext uri="{FF2B5EF4-FFF2-40B4-BE49-F238E27FC236}">
                  <a16:creationId xmlns:a16="http://schemas.microsoft.com/office/drawing/2014/main" id="{BC831E7F-FAA4-B9DE-99B5-7E347A375874}"/>
                </a:ext>
              </a:extLst>
            </p:cNvPr>
            <p:cNvSpPr/>
            <p:nvPr/>
          </p:nvSpPr>
          <p:spPr>
            <a:xfrm>
              <a:off x="318650" y="1236025"/>
              <a:ext cx="196800" cy="169200"/>
            </a:xfrm>
            <a:prstGeom prst="heart">
              <a:avLst/>
            </a:prstGeom>
            <a:solidFill>
              <a:srgbClr val="FF5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21288BF-EDB7-A012-BDFC-D1D6AF2A3C08}"/>
              </a:ext>
            </a:extLst>
          </p:cNvPr>
          <p:cNvSpPr txBox="1"/>
          <p:nvPr/>
        </p:nvSpPr>
        <p:spPr>
          <a:xfrm>
            <a:off x="442913" y="3902077"/>
            <a:ext cx="668226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Подзаголовок</a:t>
            </a:r>
            <a:endParaRPr lang="ru-RU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71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размытие, Красочность, снимок экрана, сини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B97AD12-3C2D-B97E-0510-EED504AE4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5" r="20129"/>
          <a:stretch/>
        </p:blipFill>
        <p:spPr>
          <a:xfrm rot="16200000">
            <a:off x="5353843" y="-5353844"/>
            <a:ext cx="1484314" cy="12191999"/>
          </a:xfrm>
          <a:prstGeom prst="rect">
            <a:avLst/>
          </a:prstGeom>
        </p:spPr>
      </p:pic>
      <p:pic>
        <p:nvPicPr>
          <p:cNvPr id="4" name="Рисунок 3" descr="Изображение выглядит как размытие, Красочность, снимок экрана, сини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96BA413-75A4-C395-E3EC-21F867E65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5" r="32301"/>
          <a:stretch/>
        </p:blipFill>
        <p:spPr>
          <a:xfrm rot="16200000">
            <a:off x="5893595" y="559594"/>
            <a:ext cx="404812" cy="12191999"/>
          </a:xfrm>
          <a:prstGeom prst="rect">
            <a:avLst/>
          </a:prstGeom>
        </p:spPr>
      </p:pic>
      <p:pic>
        <p:nvPicPr>
          <p:cNvPr id="6" name="Google Shape;190;p25" title="Лого-утка.png">
            <a:extLst>
              <a:ext uri="{FF2B5EF4-FFF2-40B4-BE49-F238E27FC236}">
                <a16:creationId xmlns:a16="http://schemas.microsoft.com/office/drawing/2014/main" id="{8B03982A-62E7-3EC7-534D-0BC864112502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309" y="416443"/>
            <a:ext cx="734287" cy="7750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4E77E-F282-4251-5DCD-3C6C85DC9821}"/>
              </a:ext>
            </a:extLst>
          </p:cNvPr>
          <p:cNvSpPr txBox="1"/>
          <p:nvPr/>
        </p:nvSpPr>
        <p:spPr>
          <a:xfrm>
            <a:off x="1287396" y="465395"/>
            <a:ext cx="66822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Заголовок</a:t>
            </a:r>
            <a:endParaRPr lang="ru-RU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oogle Shape;635;p92">
            <a:extLst>
              <a:ext uri="{FF2B5EF4-FFF2-40B4-BE49-F238E27FC236}">
                <a16:creationId xmlns:a16="http://schemas.microsoft.com/office/drawing/2014/main" id="{E237A736-123B-AF0C-3725-D4D8FD25ED44}"/>
              </a:ext>
            </a:extLst>
          </p:cNvPr>
          <p:cNvGrpSpPr/>
          <p:nvPr/>
        </p:nvGrpSpPr>
        <p:grpSpPr>
          <a:xfrm>
            <a:off x="10358040" y="610945"/>
            <a:ext cx="1391048" cy="499805"/>
            <a:chOff x="308750" y="1227550"/>
            <a:chExt cx="1433931" cy="515213"/>
          </a:xfrm>
        </p:grpSpPr>
        <p:pic>
          <p:nvPicPr>
            <p:cNvPr id="9" name="Google Shape;636;p92">
              <a:extLst>
                <a:ext uri="{FF2B5EF4-FFF2-40B4-BE49-F238E27FC236}">
                  <a16:creationId xmlns:a16="http://schemas.microsoft.com/office/drawing/2014/main" id="{8F891EE0-A842-3727-70F1-EAA9EA979DB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8750" y="1227550"/>
              <a:ext cx="1433931" cy="515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637;p92">
              <a:extLst>
                <a:ext uri="{FF2B5EF4-FFF2-40B4-BE49-F238E27FC236}">
                  <a16:creationId xmlns:a16="http://schemas.microsoft.com/office/drawing/2014/main" id="{9898FF5E-7A0E-63E5-174D-1AA3B31B49C3}"/>
                </a:ext>
              </a:extLst>
            </p:cNvPr>
            <p:cNvSpPr/>
            <p:nvPr/>
          </p:nvSpPr>
          <p:spPr>
            <a:xfrm>
              <a:off x="318650" y="1236025"/>
              <a:ext cx="196800" cy="169200"/>
            </a:xfrm>
            <a:prstGeom prst="heart">
              <a:avLst/>
            </a:prstGeom>
            <a:solidFill>
              <a:srgbClr val="FF5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737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держать формат проведения Российского Конгресса лабораторной медицины с обозначением ключевых направлений и рекомендовать для формирования научной программы IХ РКЛМ следующие основные направления – «Кардиология» и «Хирургия».">
            <a:extLst>
              <a:ext uri="{FF2B5EF4-FFF2-40B4-BE49-F238E27FC236}">
                <a16:creationId xmlns:a16="http://schemas.microsoft.com/office/drawing/2014/main" id="{D7E638CA-3DCE-4045-BC01-6AE5C7F5FC78}"/>
              </a:ext>
            </a:extLst>
          </p:cNvPr>
          <p:cNvSpPr txBox="1"/>
          <p:nvPr/>
        </p:nvSpPr>
        <p:spPr bwMode="auto">
          <a:xfrm>
            <a:off x="442913" y="1946133"/>
            <a:ext cx="4141787" cy="156164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1DB30-2A37-451A-8C4C-BB3FAEB0F13D}"/>
              </a:ext>
            </a:extLst>
          </p:cNvPr>
          <p:cNvSpPr txBox="1"/>
          <p:nvPr/>
        </p:nvSpPr>
        <p:spPr>
          <a:xfrm>
            <a:off x="3048000" y="3241224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endParaRPr lang="ru-RU" sz="1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Поддержать формат проведения Российского Конгресса лабораторной медицины с обозначением ключевых направлений и рекомендовать для формирования научной программы IХ РКЛМ следующие основные направления – «Кардиология» и «Хирургия».">
            <a:extLst>
              <a:ext uri="{FF2B5EF4-FFF2-40B4-BE49-F238E27FC236}">
                <a16:creationId xmlns:a16="http://schemas.microsoft.com/office/drawing/2014/main" id="{6047E8D8-5FD7-4D32-92A7-190AFC7FF9C0}"/>
              </a:ext>
            </a:extLst>
          </p:cNvPr>
          <p:cNvSpPr txBox="1"/>
          <p:nvPr/>
        </p:nvSpPr>
        <p:spPr bwMode="auto">
          <a:xfrm>
            <a:off x="6096000" y="1946133"/>
            <a:ext cx="4141787" cy="156164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Деятельность:">
            <a:extLst>
              <a:ext uri="{FF2B5EF4-FFF2-40B4-BE49-F238E27FC236}">
                <a16:creationId xmlns:a16="http://schemas.microsoft.com/office/drawing/2014/main" id="{09E57A97-CE72-4198-858D-5C82DA294BF0}"/>
              </a:ext>
            </a:extLst>
          </p:cNvPr>
          <p:cNvSpPr txBox="1"/>
          <p:nvPr/>
        </p:nvSpPr>
        <p:spPr bwMode="auto">
          <a:xfrm>
            <a:off x="442912" y="1386843"/>
            <a:ext cx="2973387" cy="40241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 cap="all">
                <a:solidFill>
                  <a:srgbClr val="1A61AA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pPr>
              <a:defRPr/>
            </a:pPr>
            <a:r>
              <a:rPr lang="ru-RU" sz="2400" b="1" cap="none">
                <a:solidFill>
                  <a:srgbClr val="487A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ПОДЗАГОЛОВОК</a:t>
            </a:r>
            <a:endParaRPr lang="ru-RU" sz="2400" b="1" cap="none" dirty="0">
              <a:solidFill>
                <a:srgbClr val="487A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Деятельность:">
            <a:extLst>
              <a:ext uri="{FF2B5EF4-FFF2-40B4-BE49-F238E27FC236}">
                <a16:creationId xmlns:a16="http://schemas.microsoft.com/office/drawing/2014/main" id="{8E2BEEA9-AD50-49AF-B0B6-0353B10FE689}"/>
              </a:ext>
            </a:extLst>
          </p:cNvPr>
          <p:cNvSpPr txBox="1"/>
          <p:nvPr/>
        </p:nvSpPr>
        <p:spPr bwMode="auto">
          <a:xfrm>
            <a:off x="1284287" y="466371"/>
            <a:ext cx="2459037" cy="6036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 cap="all">
                <a:solidFill>
                  <a:srgbClr val="1A61AA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pPr>
              <a:defRPr/>
            </a:pPr>
            <a:r>
              <a:rPr lang="ru-RU" sz="36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Заголовок</a:t>
            </a:r>
          </a:p>
        </p:txBody>
      </p:sp>
      <p:pic>
        <p:nvPicPr>
          <p:cNvPr id="2" name="Рисунок 1" descr="Изображение выглядит как размытие, Красочность, снимок экрана, сини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583657-BC08-ACE0-17D8-2B6221597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5" r="32301"/>
          <a:stretch/>
        </p:blipFill>
        <p:spPr>
          <a:xfrm rot="16200000">
            <a:off x="5893595" y="559594"/>
            <a:ext cx="404812" cy="12191999"/>
          </a:xfrm>
          <a:prstGeom prst="rect">
            <a:avLst/>
          </a:prstGeom>
        </p:spPr>
      </p:pic>
      <p:pic>
        <p:nvPicPr>
          <p:cNvPr id="4" name="Google Shape;190;p25" title="Лого-утка.png">
            <a:extLst>
              <a:ext uri="{FF2B5EF4-FFF2-40B4-BE49-F238E27FC236}">
                <a16:creationId xmlns:a16="http://schemas.microsoft.com/office/drawing/2014/main" id="{30622996-5421-A9CD-DC10-797384C8EC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09" y="416443"/>
            <a:ext cx="734287" cy="77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9;p92">
            <a:extLst>
              <a:ext uri="{FF2B5EF4-FFF2-40B4-BE49-F238E27FC236}">
                <a16:creationId xmlns:a16="http://schemas.microsoft.com/office/drawing/2014/main" id="{3E3A4B13-F098-02B5-3B85-E9E0BB6679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1387" y="589374"/>
            <a:ext cx="1197701" cy="4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Деятельность:">
            <a:extLst>
              <a:ext uri="{FF2B5EF4-FFF2-40B4-BE49-F238E27FC236}">
                <a16:creationId xmlns:a16="http://schemas.microsoft.com/office/drawing/2014/main" id="{B381C5DD-B084-F52D-C3E2-17B235542DDF}"/>
              </a:ext>
            </a:extLst>
          </p:cNvPr>
          <p:cNvSpPr txBox="1"/>
          <p:nvPr/>
        </p:nvSpPr>
        <p:spPr bwMode="auto">
          <a:xfrm>
            <a:off x="6070600" y="1386843"/>
            <a:ext cx="2973387" cy="40241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 cap="all">
                <a:solidFill>
                  <a:srgbClr val="1A61AA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pPr>
              <a:defRPr/>
            </a:pPr>
            <a:r>
              <a:rPr lang="ru-RU" sz="2400" b="1" cap="none">
                <a:solidFill>
                  <a:srgbClr val="487A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ПОДЗАГОЛОВОК</a:t>
            </a:r>
            <a:endParaRPr lang="ru-RU" sz="2400" b="1" cap="none" dirty="0">
              <a:solidFill>
                <a:srgbClr val="487A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75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2AF6B24-2207-4CE6-81DC-EDFC218AAEFD}"/>
              </a:ext>
            </a:extLst>
          </p:cNvPr>
          <p:cNvSpPr/>
          <p:nvPr/>
        </p:nvSpPr>
        <p:spPr>
          <a:xfrm>
            <a:off x="6096000" y="1484312"/>
            <a:ext cx="6089651" cy="49688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ддержать формат проведения Российского Конгресса лабораторной медицины с обозначением ключевых направлений и рекомендовать для формирования научной программы IХ РКЛМ следующие основные направления – «Кардиология» и «Хирургия».">
            <a:extLst>
              <a:ext uri="{FF2B5EF4-FFF2-40B4-BE49-F238E27FC236}">
                <a16:creationId xmlns:a16="http://schemas.microsoft.com/office/drawing/2014/main" id="{D7E638CA-3DCE-4045-BC01-6AE5C7F5FC78}"/>
              </a:ext>
            </a:extLst>
          </p:cNvPr>
          <p:cNvSpPr txBox="1"/>
          <p:nvPr/>
        </p:nvSpPr>
        <p:spPr bwMode="auto">
          <a:xfrm>
            <a:off x="449263" y="1917309"/>
            <a:ext cx="5176837" cy="26155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B0183ABD-2C22-4401-AEE4-0D0984BCABD6}"/>
              </a:ext>
            </a:extLst>
          </p:cNvPr>
          <p:cNvSpPr txBox="1">
            <a:spLocks/>
          </p:cNvSpPr>
          <p:nvPr/>
        </p:nvSpPr>
        <p:spPr>
          <a:xfrm>
            <a:off x="8649295" y="3896272"/>
            <a:ext cx="983060" cy="274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defRPr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</a:t>
            </a:r>
          </a:p>
        </p:txBody>
      </p:sp>
      <p:sp>
        <p:nvSpPr>
          <p:cNvPr id="2" name="Деятельность:">
            <a:extLst>
              <a:ext uri="{FF2B5EF4-FFF2-40B4-BE49-F238E27FC236}">
                <a16:creationId xmlns:a16="http://schemas.microsoft.com/office/drawing/2014/main" id="{65CF5818-4FDB-BE04-72B5-D5EE37294021}"/>
              </a:ext>
            </a:extLst>
          </p:cNvPr>
          <p:cNvSpPr txBox="1"/>
          <p:nvPr/>
        </p:nvSpPr>
        <p:spPr bwMode="auto">
          <a:xfrm>
            <a:off x="442912" y="1386843"/>
            <a:ext cx="2973387" cy="40241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 cap="all">
                <a:solidFill>
                  <a:srgbClr val="1A61AA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pPr>
              <a:defRPr/>
            </a:pPr>
            <a:r>
              <a:rPr lang="ru-RU" sz="2400" b="1" cap="none">
                <a:solidFill>
                  <a:srgbClr val="487A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ПОДЗАГОЛОВОК</a:t>
            </a:r>
            <a:endParaRPr lang="ru-RU" sz="2400" b="1" cap="none" dirty="0">
              <a:solidFill>
                <a:srgbClr val="487A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Деятельность:">
            <a:extLst>
              <a:ext uri="{FF2B5EF4-FFF2-40B4-BE49-F238E27FC236}">
                <a16:creationId xmlns:a16="http://schemas.microsoft.com/office/drawing/2014/main" id="{B920BE30-AF9F-B688-C63D-BB25574F1ED7}"/>
              </a:ext>
            </a:extLst>
          </p:cNvPr>
          <p:cNvSpPr txBox="1"/>
          <p:nvPr/>
        </p:nvSpPr>
        <p:spPr bwMode="auto">
          <a:xfrm>
            <a:off x="1284287" y="466371"/>
            <a:ext cx="2459037" cy="6036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 cap="all">
                <a:solidFill>
                  <a:srgbClr val="1A61AA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pPr>
              <a:defRPr/>
            </a:pPr>
            <a:r>
              <a:rPr lang="ru-RU" sz="36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Заголовок</a:t>
            </a:r>
          </a:p>
        </p:txBody>
      </p:sp>
      <p:pic>
        <p:nvPicPr>
          <p:cNvPr id="5" name="Google Shape;190;p25" title="Лого-утка.png">
            <a:extLst>
              <a:ext uri="{FF2B5EF4-FFF2-40B4-BE49-F238E27FC236}">
                <a16:creationId xmlns:a16="http://schemas.microsoft.com/office/drawing/2014/main" id="{C70BA67A-4A16-D0BD-87BC-7F19DE8EAC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309" y="416443"/>
            <a:ext cx="734287" cy="77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размытие, Красочность, снимок экрана, сини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0E1B7B4-05CB-50A2-E4A0-7744381C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5" r="32301"/>
          <a:stretch/>
        </p:blipFill>
        <p:spPr>
          <a:xfrm rot="16200000">
            <a:off x="5893595" y="559594"/>
            <a:ext cx="404812" cy="12191999"/>
          </a:xfrm>
          <a:prstGeom prst="rect">
            <a:avLst/>
          </a:prstGeom>
        </p:spPr>
      </p:pic>
      <p:pic>
        <p:nvPicPr>
          <p:cNvPr id="9" name="Google Shape;619;p92">
            <a:extLst>
              <a:ext uri="{FF2B5EF4-FFF2-40B4-BE49-F238E27FC236}">
                <a16:creationId xmlns:a16="http://schemas.microsoft.com/office/drawing/2014/main" id="{F1D22132-E530-C4CD-3DCE-278B9E6016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1387" y="589374"/>
            <a:ext cx="1197701" cy="42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36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EA55546-BB41-467A-A9C5-F2C6C9B691A5}"/>
              </a:ext>
            </a:extLst>
          </p:cNvPr>
          <p:cNvSpPr/>
          <p:nvPr/>
        </p:nvSpPr>
        <p:spPr>
          <a:xfrm>
            <a:off x="1" y="1484313"/>
            <a:ext cx="5708650" cy="49688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ддержать формат проведения Российского Конгресса лабораторной медицины с обозначением ключевых направлений и рекомендовать для формирования научной программы IХ РКЛМ следующие основные направления – «Кардиология» и «Хирургия».">
            <a:extLst>
              <a:ext uri="{FF2B5EF4-FFF2-40B4-BE49-F238E27FC236}">
                <a16:creationId xmlns:a16="http://schemas.microsoft.com/office/drawing/2014/main" id="{D7E638CA-3DCE-4045-BC01-6AE5C7F5FC78}"/>
              </a:ext>
            </a:extLst>
          </p:cNvPr>
          <p:cNvSpPr txBox="1"/>
          <p:nvPr/>
        </p:nvSpPr>
        <p:spPr bwMode="auto">
          <a:xfrm>
            <a:off x="6096000" y="1958064"/>
            <a:ext cx="5176837" cy="314990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6E65E94D-2118-4DCF-A8E9-870E578C24A3}"/>
              </a:ext>
            </a:extLst>
          </p:cNvPr>
          <p:cNvSpPr txBox="1">
            <a:spLocks/>
          </p:cNvSpPr>
          <p:nvPr/>
        </p:nvSpPr>
        <p:spPr>
          <a:xfrm>
            <a:off x="2061962" y="3968751"/>
            <a:ext cx="1233885" cy="274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defRPr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</a:t>
            </a:r>
          </a:p>
        </p:txBody>
      </p:sp>
      <p:sp>
        <p:nvSpPr>
          <p:cNvPr id="2" name="Деятельность:">
            <a:extLst>
              <a:ext uri="{FF2B5EF4-FFF2-40B4-BE49-F238E27FC236}">
                <a16:creationId xmlns:a16="http://schemas.microsoft.com/office/drawing/2014/main" id="{FA2D9D33-3E9B-6CE3-D34F-19D0D6F6E98F}"/>
              </a:ext>
            </a:extLst>
          </p:cNvPr>
          <p:cNvSpPr txBox="1"/>
          <p:nvPr/>
        </p:nvSpPr>
        <p:spPr bwMode="auto">
          <a:xfrm>
            <a:off x="1284287" y="466371"/>
            <a:ext cx="2459037" cy="6036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 cap="all">
                <a:solidFill>
                  <a:srgbClr val="1A61AA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pPr>
              <a:defRPr/>
            </a:pPr>
            <a:r>
              <a:rPr lang="ru-RU" sz="36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Заголовок</a:t>
            </a:r>
          </a:p>
        </p:txBody>
      </p:sp>
      <p:pic>
        <p:nvPicPr>
          <p:cNvPr id="3" name="Google Shape;190;p25" title="Лого-утка.png">
            <a:extLst>
              <a:ext uri="{FF2B5EF4-FFF2-40B4-BE49-F238E27FC236}">
                <a16:creationId xmlns:a16="http://schemas.microsoft.com/office/drawing/2014/main" id="{E3F335D2-C0F0-EFEC-848D-0C88BA7F55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309" y="416443"/>
            <a:ext cx="734287" cy="77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19;p92">
            <a:extLst>
              <a:ext uri="{FF2B5EF4-FFF2-40B4-BE49-F238E27FC236}">
                <a16:creationId xmlns:a16="http://schemas.microsoft.com/office/drawing/2014/main" id="{577F38A8-AC88-8D0D-CF9F-30E5E205F4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1387" y="589374"/>
            <a:ext cx="1197701" cy="4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Деятельность:">
            <a:extLst>
              <a:ext uri="{FF2B5EF4-FFF2-40B4-BE49-F238E27FC236}">
                <a16:creationId xmlns:a16="http://schemas.microsoft.com/office/drawing/2014/main" id="{4A4ADD08-0D9E-339C-F51C-3BE6321004D0}"/>
              </a:ext>
            </a:extLst>
          </p:cNvPr>
          <p:cNvSpPr txBox="1"/>
          <p:nvPr/>
        </p:nvSpPr>
        <p:spPr bwMode="auto">
          <a:xfrm>
            <a:off x="6070600" y="1386843"/>
            <a:ext cx="2973387" cy="40241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 cap="all">
                <a:solidFill>
                  <a:srgbClr val="1A61AA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pPr>
              <a:defRPr/>
            </a:pPr>
            <a:r>
              <a:rPr lang="ru-RU" sz="2400" b="1" cap="none">
                <a:solidFill>
                  <a:srgbClr val="487A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ПОДЗАГОЛОВОК</a:t>
            </a:r>
            <a:endParaRPr lang="ru-RU" sz="2400" b="1" cap="none" dirty="0">
              <a:solidFill>
                <a:srgbClr val="487AB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 descr="Изображение выглядит как размытие, Красочность, снимок экрана, сини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0673B2B-064E-60F2-6751-0FD35AF13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5" r="32301"/>
          <a:stretch/>
        </p:blipFill>
        <p:spPr>
          <a:xfrm rot="16200000">
            <a:off x="5893595" y="559594"/>
            <a:ext cx="404812" cy="121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держать формат проведения Российского Конгресса лабораторной медицины с обозначением ключевых направлений и рекомендовать для формирования научной программы IХ РКЛМ следующие основные направления – «Кардиология» и «Хирургия».">
            <a:extLst>
              <a:ext uri="{FF2B5EF4-FFF2-40B4-BE49-F238E27FC236}">
                <a16:creationId xmlns:a16="http://schemas.microsoft.com/office/drawing/2014/main" id="{D7E638CA-3DCE-4045-BC01-6AE5C7F5FC78}"/>
              </a:ext>
            </a:extLst>
          </p:cNvPr>
          <p:cNvSpPr txBox="1"/>
          <p:nvPr/>
        </p:nvSpPr>
        <p:spPr bwMode="auto">
          <a:xfrm>
            <a:off x="6572251" y="929364"/>
            <a:ext cx="5202275" cy="156164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1DB30-2A37-451A-8C4C-BB3FAEB0F13D}"/>
              </a:ext>
            </a:extLst>
          </p:cNvPr>
          <p:cNvSpPr txBox="1"/>
          <p:nvPr/>
        </p:nvSpPr>
        <p:spPr>
          <a:xfrm>
            <a:off x="3048000" y="3241224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endParaRPr lang="ru-RU" sz="1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72D4F7C-117C-4038-ADAC-58681B93B6B7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39CC7E-C632-46B2-9BDF-C6D625BD6E07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ддержать формат проведения Российского Конгресса лабораторной медицины с обозначением ключевых направлений и рекомендовать для формирования научной программы IХ РКЛМ следующие основные направления – «Кардиология» и «Хирургия».">
            <a:extLst>
              <a:ext uri="{FF2B5EF4-FFF2-40B4-BE49-F238E27FC236}">
                <a16:creationId xmlns:a16="http://schemas.microsoft.com/office/drawing/2014/main" id="{8F46E803-B66C-4227-B1FB-DAEC3617EAB8}"/>
              </a:ext>
            </a:extLst>
          </p:cNvPr>
          <p:cNvSpPr txBox="1"/>
          <p:nvPr/>
        </p:nvSpPr>
        <p:spPr bwMode="auto">
          <a:xfrm>
            <a:off x="459581" y="4112801"/>
            <a:ext cx="5166519" cy="156164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F011B6D3-D402-4073-8355-C606B24C8CD5}"/>
              </a:ext>
            </a:extLst>
          </p:cNvPr>
          <p:cNvSpPr txBox="1">
            <a:spLocks/>
          </p:cNvSpPr>
          <p:nvPr/>
        </p:nvSpPr>
        <p:spPr>
          <a:xfrm>
            <a:off x="8697516" y="4860281"/>
            <a:ext cx="892969" cy="28321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defRPr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12266EA2-D1BC-4908-859D-672AEC979DF8}"/>
              </a:ext>
            </a:extLst>
          </p:cNvPr>
          <p:cNvSpPr txBox="1">
            <a:spLocks/>
          </p:cNvSpPr>
          <p:nvPr/>
        </p:nvSpPr>
        <p:spPr>
          <a:xfrm>
            <a:off x="2601516" y="1431281"/>
            <a:ext cx="892969" cy="28321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defRPr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</a:t>
            </a:r>
          </a:p>
        </p:txBody>
      </p:sp>
      <p:pic>
        <p:nvPicPr>
          <p:cNvPr id="2" name="Рисунок 1" descr="Изображение выглядит как размытие, Красочность, снимок экрана, сини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5B0891F-6D42-A572-6021-798D69960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5" r="28274"/>
          <a:stretch/>
        </p:blipFill>
        <p:spPr>
          <a:xfrm rot="16200000">
            <a:off x="5715002" y="381000"/>
            <a:ext cx="762000" cy="1219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1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размытие, Красочность, снимок экрана, сини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C8F92A2-CACB-52B8-76FD-F850D7D3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7567" r="12597" b="22793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Поддержать формат проведения Российского Конгресса лабораторной медицины с обозначением ключевых направлений и рекомендовать для формирования научной программы IХ РКЛМ следующие основные направления – «Кардиология» и «Хирургия».">
            <a:extLst>
              <a:ext uri="{FF2B5EF4-FFF2-40B4-BE49-F238E27FC236}">
                <a16:creationId xmlns:a16="http://schemas.microsoft.com/office/drawing/2014/main" id="{D7E638CA-3DCE-4045-BC01-6AE5C7F5FC78}"/>
              </a:ext>
            </a:extLst>
          </p:cNvPr>
          <p:cNvSpPr txBox="1"/>
          <p:nvPr/>
        </p:nvSpPr>
        <p:spPr bwMode="auto">
          <a:xfrm>
            <a:off x="6478594" y="1291314"/>
            <a:ext cx="5330812" cy="156164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b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1DB30-2A37-451A-8C4C-BB3FAEB0F13D}"/>
              </a:ext>
            </a:extLst>
          </p:cNvPr>
          <p:cNvSpPr txBox="1"/>
          <p:nvPr/>
        </p:nvSpPr>
        <p:spPr>
          <a:xfrm>
            <a:off x="3048000" y="3241224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endParaRPr lang="ru-RU" sz="1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72D4F7C-117C-4038-ADAC-58681B93B6B7}"/>
              </a:ext>
            </a:extLst>
          </p:cNvPr>
          <p:cNvSpPr/>
          <p:nvPr/>
        </p:nvSpPr>
        <p:spPr>
          <a:xfrm>
            <a:off x="6096000" y="3392488"/>
            <a:ext cx="6096000" cy="34655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Поддержать формат проведения Российского Конгресса лабораторной медицины с обозначением ключевых направлений и рекомендовать для формирования научной программы IХ РКЛМ следующие основные направления – «Кардиология» и «Хирургия».">
            <a:extLst>
              <a:ext uri="{FF2B5EF4-FFF2-40B4-BE49-F238E27FC236}">
                <a16:creationId xmlns:a16="http://schemas.microsoft.com/office/drawing/2014/main" id="{8F46E803-B66C-4227-B1FB-DAEC3617EAB8}"/>
              </a:ext>
            </a:extLst>
          </p:cNvPr>
          <p:cNvSpPr txBox="1"/>
          <p:nvPr/>
        </p:nvSpPr>
        <p:spPr bwMode="auto">
          <a:xfrm>
            <a:off x="442913" y="1921591"/>
            <a:ext cx="5294173" cy="28789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b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defRPr/>
            </a:pP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62FE418B-A546-40FC-914A-FD4332E06C1F}"/>
              </a:ext>
            </a:extLst>
          </p:cNvPr>
          <p:cNvSpPr txBox="1">
            <a:spLocks/>
          </p:cNvSpPr>
          <p:nvPr/>
        </p:nvSpPr>
        <p:spPr>
          <a:xfrm>
            <a:off x="8643868" y="4864449"/>
            <a:ext cx="1000264" cy="274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defRPr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</a:t>
            </a:r>
          </a:p>
        </p:txBody>
      </p:sp>
      <p:sp>
        <p:nvSpPr>
          <p:cNvPr id="5" name="Деятельность:">
            <a:extLst>
              <a:ext uri="{FF2B5EF4-FFF2-40B4-BE49-F238E27FC236}">
                <a16:creationId xmlns:a16="http://schemas.microsoft.com/office/drawing/2014/main" id="{C62C8DC6-A58B-77E8-F7F7-84C07D9C32CE}"/>
              </a:ext>
            </a:extLst>
          </p:cNvPr>
          <p:cNvSpPr txBox="1"/>
          <p:nvPr/>
        </p:nvSpPr>
        <p:spPr bwMode="auto">
          <a:xfrm>
            <a:off x="1284287" y="466371"/>
            <a:ext cx="2459037" cy="6036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 cap="all">
                <a:solidFill>
                  <a:srgbClr val="1A61AA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pPr>
              <a:defRPr/>
            </a:pPr>
            <a:r>
              <a:rPr lang="ru-RU" sz="36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Заголовок</a:t>
            </a:r>
          </a:p>
        </p:txBody>
      </p:sp>
      <p:pic>
        <p:nvPicPr>
          <p:cNvPr id="7" name="Google Shape;190;p25" title="Лого-утка.png">
            <a:extLst>
              <a:ext uri="{FF2B5EF4-FFF2-40B4-BE49-F238E27FC236}">
                <a16:creationId xmlns:a16="http://schemas.microsoft.com/office/drawing/2014/main" id="{146D414D-38E2-9582-8EB6-7849402AEAA0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309" y="416443"/>
            <a:ext cx="734287" cy="77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19;p92">
            <a:extLst>
              <a:ext uri="{FF2B5EF4-FFF2-40B4-BE49-F238E27FC236}">
                <a16:creationId xmlns:a16="http://schemas.microsoft.com/office/drawing/2014/main" id="{E09C3BDD-1C8E-7B82-458A-59FE600CB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1387" y="589374"/>
            <a:ext cx="1197701" cy="4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Деятельность:">
            <a:extLst>
              <a:ext uri="{FF2B5EF4-FFF2-40B4-BE49-F238E27FC236}">
                <a16:creationId xmlns:a16="http://schemas.microsoft.com/office/drawing/2014/main" id="{DEEF9934-AC66-BD2A-EA35-C51077F216FF}"/>
              </a:ext>
            </a:extLst>
          </p:cNvPr>
          <p:cNvSpPr txBox="1"/>
          <p:nvPr/>
        </p:nvSpPr>
        <p:spPr bwMode="auto">
          <a:xfrm>
            <a:off x="442912" y="1386843"/>
            <a:ext cx="2973387" cy="40241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914400">
              <a:lnSpc>
                <a:spcPct val="120000"/>
              </a:lnSpc>
              <a:defRPr sz="3000" cap="all">
                <a:solidFill>
                  <a:srgbClr val="1A61AA"/>
                </a:solidFill>
                <a:latin typeface="Montserrat Medium"/>
                <a:ea typeface="Montserrat Medium"/>
                <a:cs typeface="Montserrat Medium"/>
              </a:defRPr>
            </a:lvl1pPr>
          </a:lstStyle>
          <a:p>
            <a:pPr>
              <a:defRPr/>
            </a:pPr>
            <a:r>
              <a:rPr lang="ru-RU" sz="2400" b="1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ПОДЗАГОЛОВОК</a:t>
            </a:r>
            <a:endParaRPr lang="ru-RU" sz="2400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3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D059308-FB25-4295-BEFA-D8B33D7A96DE}"/>
              </a:ext>
            </a:extLst>
          </p:cNvPr>
          <p:cNvSpPr/>
          <p:nvPr/>
        </p:nvSpPr>
        <p:spPr>
          <a:xfrm>
            <a:off x="4070351" y="0"/>
            <a:ext cx="4068000" cy="3429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3B45E3-4B22-494D-A4A0-FAA89DEBB4C2}"/>
              </a:ext>
            </a:extLst>
          </p:cNvPr>
          <p:cNvSpPr/>
          <p:nvPr/>
        </p:nvSpPr>
        <p:spPr>
          <a:xfrm>
            <a:off x="4637" y="3438112"/>
            <a:ext cx="4068000" cy="3429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CFFE434-32EB-4236-A74D-B5808E1043C9}"/>
              </a:ext>
            </a:extLst>
          </p:cNvPr>
          <p:cNvSpPr/>
          <p:nvPr/>
        </p:nvSpPr>
        <p:spPr>
          <a:xfrm>
            <a:off x="8137371" y="3438112"/>
            <a:ext cx="4068000" cy="3429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DDC959AD-4759-452A-BB42-0D4F513615B4}"/>
              </a:ext>
            </a:extLst>
          </p:cNvPr>
          <p:cNvSpPr txBox="1">
            <a:spLocks/>
          </p:cNvSpPr>
          <p:nvPr/>
        </p:nvSpPr>
        <p:spPr>
          <a:xfrm>
            <a:off x="449262" y="1193427"/>
            <a:ext cx="2903537" cy="10421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defRPr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9F91EA82-AAC4-4A0E-BA92-986A8A0B57FA}"/>
              </a:ext>
            </a:extLst>
          </p:cNvPr>
          <p:cNvSpPr txBox="1">
            <a:spLocks/>
          </p:cNvSpPr>
          <p:nvPr/>
        </p:nvSpPr>
        <p:spPr>
          <a:xfrm>
            <a:off x="8545512" y="1193427"/>
            <a:ext cx="2903537" cy="10421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defRPr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8514AD18-36F3-4C52-AB5B-E8EB09A04539}"/>
              </a:ext>
            </a:extLst>
          </p:cNvPr>
          <p:cNvSpPr txBox="1">
            <a:spLocks/>
          </p:cNvSpPr>
          <p:nvPr/>
        </p:nvSpPr>
        <p:spPr>
          <a:xfrm>
            <a:off x="4545012" y="4513330"/>
            <a:ext cx="2903537" cy="10421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defRPr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  <a:endParaRPr lang="ru-RU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1C403DED-6E1E-48C3-8AC3-0544F503B28D}"/>
              </a:ext>
            </a:extLst>
          </p:cNvPr>
          <p:cNvSpPr txBox="1">
            <a:spLocks/>
          </p:cNvSpPr>
          <p:nvPr/>
        </p:nvSpPr>
        <p:spPr>
          <a:xfrm>
            <a:off x="5662215" y="1435448"/>
            <a:ext cx="892969" cy="274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defRPr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</a:t>
            </a: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C21D6A4F-8F40-4A38-9801-44FF30AF0767}"/>
              </a:ext>
            </a:extLst>
          </p:cNvPr>
          <p:cNvSpPr txBox="1">
            <a:spLocks/>
          </p:cNvSpPr>
          <p:nvPr/>
        </p:nvSpPr>
        <p:spPr>
          <a:xfrm>
            <a:off x="1454545" y="4887552"/>
            <a:ext cx="892969" cy="274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defRPr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5B95BDF1-2C53-481C-93EC-75C81460D955}"/>
              </a:ext>
            </a:extLst>
          </p:cNvPr>
          <p:cNvSpPr txBox="1">
            <a:spLocks/>
          </p:cNvSpPr>
          <p:nvPr/>
        </p:nvSpPr>
        <p:spPr>
          <a:xfrm>
            <a:off x="9724886" y="4896960"/>
            <a:ext cx="892969" cy="2748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defRPr/>
            </a:pPr>
            <a:r>
              <a:rPr lang="ru-RU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6822063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622</Words>
  <Application>Microsoft Office PowerPoint</Application>
  <PresentationFormat>Широкоэкранный</PresentationFormat>
  <Paragraphs>58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</dc:creator>
  <cp:lastModifiedBy>Maria</cp:lastModifiedBy>
  <cp:revision>30</cp:revision>
  <dcterms:created xsi:type="dcterms:W3CDTF">2023-08-29T07:09:27Z</dcterms:created>
  <dcterms:modified xsi:type="dcterms:W3CDTF">2025-10-16T15:11:10Z</dcterms:modified>
</cp:coreProperties>
</file>